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58" r:id="rId2"/>
    <p:sldId id="374" r:id="rId3"/>
    <p:sldId id="375" r:id="rId4"/>
    <p:sldId id="364" r:id="rId5"/>
    <p:sldId id="373" r:id="rId6"/>
    <p:sldId id="365" r:id="rId7"/>
    <p:sldId id="372" r:id="rId8"/>
    <p:sldId id="377" r:id="rId9"/>
    <p:sldId id="367" r:id="rId10"/>
    <p:sldId id="282" r:id="rId11"/>
    <p:sldId id="366" r:id="rId12"/>
    <p:sldId id="371" r:id="rId13"/>
    <p:sldId id="276" r:id="rId14"/>
    <p:sldId id="369" r:id="rId15"/>
    <p:sldId id="3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300"/>
    <a:srgbClr val="CF817F"/>
    <a:srgbClr val="93D2D7"/>
    <a:srgbClr val="7A79BC"/>
    <a:srgbClr val="51ACAB"/>
    <a:srgbClr val="A14C85"/>
    <a:srgbClr val="FEF505"/>
    <a:srgbClr val="C0B600"/>
    <a:srgbClr val="454849"/>
    <a:srgbClr val="DAE3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63"/>
    <p:restoredTop sz="94733"/>
  </p:normalViewPr>
  <p:slideViewPr>
    <p:cSldViewPr snapToGrid="0" snapToObjects="1" showGuides="1">
      <p:cViewPr varScale="1">
        <p:scale>
          <a:sx n="112" d="100"/>
          <a:sy n="112" d="100"/>
        </p:scale>
        <p:origin x="200" y="296"/>
      </p:cViewPr>
      <p:guideLst>
        <p:guide orient="horz" pos="27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2" d="100"/>
        <a:sy n="6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01210A-19F4-4369-902B-2EAFFDDE686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F57EE2A-4C24-4C16-A8C4-139175BBA980}">
      <dgm:prSet phldrT="[Text]"/>
      <dgm:spPr>
        <a:solidFill>
          <a:schemeClr val="accent5"/>
        </a:solidFill>
      </dgm:spPr>
      <dgm:t>
        <a:bodyPr/>
        <a:lstStyle/>
        <a:p>
          <a:r>
            <a:rPr lang="en-US" dirty="0"/>
            <a:t>Centroid folding</a:t>
          </a:r>
        </a:p>
      </dgm:t>
    </dgm:pt>
    <dgm:pt modelId="{F371ED59-8394-4F07-B8F4-E79F9F847A85}" type="parTrans" cxnId="{EABA66C4-CFC4-40BC-8BCE-670566FA3040}">
      <dgm:prSet/>
      <dgm:spPr/>
      <dgm:t>
        <a:bodyPr/>
        <a:lstStyle/>
        <a:p>
          <a:endParaRPr lang="en-US"/>
        </a:p>
      </dgm:t>
    </dgm:pt>
    <dgm:pt modelId="{F98B4C7A-BC45-49B6-AED0-1A8374674C22}" type="sibTrans" cxnId="{EABA66C4-CFC4-40BC-8BCE-670566FA3040}">
      <dgm:prSet/>
      <dgm:spPr/>
      <dgm:t>
        <a:bodyPr/>
        <a:lstStyle/>
        <a:p>
          <a:endParaRPr lang="en-US"/>
        </a:p>
      </dgm:t>
    </dgm:pt>
    <dgm:pt modelId="{538C15F4-A09D-49EB-85AD-96286573E66C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/>
            <a:t>Side chain reintroduced</a:t>
          </a:r>
        </a:p>
      </dgm:t>
    </dgm:pt>
    <dgm:pt modelId="{5EE88163-244B-460B-A000-5B221FE0649D}" type="parTrans" cxnId="{5592ED21-8599-4919-B844-2E2DB3BC4192}">
      <dgm:prSet/>
      <dgm:spPr/>
      <dgm:t>
        <a:bodyPr/>
        <a:lstStyle/>
        <a:p>
          <a:endParaRPr lang="en-US"/>
        </a:p>
      </dgm:t>
    </dgm:pt>
    <dgm:pt modelId="{618592F5-3D24-400B-821F-01CF4475D700}" type="sibTrans" cxnId="{5592ED21-8599-4919-B844-2E2DB3BC4192}">
      <dgm:prSet/>
      <dgm:spPr/>
      <dgm:t>
        <a:bodyPr/>
        <a:lstStyle/>
        <a:p>
          <a:endParaRPr lang="en-US"/>
        </a:p>
      </dgm:t>
    </dgm:pt>
    <dgm:pt modelId="{646AEA9C-71AD-49CB-A4F7-A7A2BAF44B10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/>
            <a:t>Structure minimized</a:t>
          </a:r>
        </a:p>
      </dgm:t>
    </dgm:pt>
    <dgm:pt modelId="{D67DD11A-B6FD-4A74-AD69-41338B46A704}" type="parTrans" cxnId="{A1775156-B5F9-4CBF-AC6C-D4819E418841}">
      <dgm:prSet/>
      <dgm:spPr/>
      <dgm:t>
        <a:bodyPr/>
        <a:lstStyle/>
        <a:p>
          <a:endParaRPr lang="en-US"/>
        </a:p>
      </dgm:t>
    </dgm:pt>
    <dgm:pt modelId="{8DBB2379-E462-4A3B-B2C6-A09748B905EC}" type="sibTrans" cxnId="{A1775156-B5F9-4CBF-AC6C-D4819E418841}">
      <dgm:prSet/>
      <dgm:spPr/>
      <dgm:t>
        <a:bodyPr/>
        <a:lstStyle/>
        <a:p>
          <a:endParaRPr lang="en-US"/>
        </a:p>
      </dgm:t>
    </dgm:pt>
    <dgm:pt modelId="{765F3244-5FA6-492E-8D0B-50D5C3D1BE48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/>
            <a:t>Side chains packed</a:t>
          </a:r>
        </a:p>
      </dgm:t>
    </dgm:pt>
    <dgm:pt modelId="{04A19B2C-52D3-4B86-B7B0-2C98294C37BD}" type="parTrans" cxnId="{30923AA5-99C8-468B-8E4A-8A6A632C010C}">
      <dgm:prSet/>
      <dgm:spPr/>
      <dgm:t>
        <a:bodyPr/>
        <a:lstStyle/>
        <a:p>
          <a:endParaRPr lang="en-US"/>
        </a:p>
      </dgm:t>
    </dgm:pt>
    <dgm:pt modelId="{5D206B21-16AD-496B-84DB-FA6A394310D0}" type="sibTrans" cxnId="{30923AA5-99C8-468B-8E4A-8A6A632C010C}">
      <dgm:prSet/>
      <dgm:spPr/>
      <dgm:t>
        <a:bodyPr/>
        <a:lstStyle/>
        <a:p>
          <a:endParaRPr lang="en-US"/>
        </a:p>
      </dgm:t>
    </dgm:pt>
    <dgm:pt modelId="{F0DB633D-6CA6-4AB8-8344-8FCF84953985}" type="pres">
      <dgm:prSet presAssocID="{A201210A-19F4-4369-902B-2EAFFDDE6866}" presName="Name0" presStyleCnt="0">
        <dgm:presLayoutVars>
          <dgm:dir/>
          <dgm:resizeHandles val="exact"/>
        </dgm:presLayoutVars>
      </dgm:prSet>
      <dgm:spPr/>
    </dgm:pt>
    <dgm:pt modelId="{67A732BB-D1D5-4CA6-9BA3-374A3C27F28E}" type="pres">
      <dgm:prSet presAssocID="{EF57EE2A-4C24-4C16-A8C4-139175BBA980}" presName="node" presStyleLbl="node1" presStyleIdx="0" presStyleCnt="4">
        <dgm:presLayoutVars>
          <dgm:bulletEnabled val="1"/>
        </dgm:presLayoutVars>
      </dgm:prSet>
      <dgm:spPr/>
    </dgm:pt>
    <dgm:pt modelId="{60F3C521-FFA3-43CD-BDF5-A1CD904F2DE3}" type="pres">
      <dgm:prSet presAssocID="{F98B4C7A-BC45-49B6-AED0-1A8374674C22}" presName="sibTrans" presStyleLbl="sibTrans2D1" presStyleIdx="0" presStyleCnt="3"/>
      <dgm:spPr/>
    </dgm:pt>
    <dgm:pt modelId="{3B0845D9-6889-4811-B9FE-82597C029ED1}" type="pres">
      <dgm:prSet presAssocID="{F98B4C7A-BC45-49B6-AED0-1A8374674C22}" presName="connectorText" presStyleLbl="sibTrans2D1" presStyleIdx="0" presStyleCnt="3"/>
      <dgm:spPr/>
    </dgm:pt>
    <dgm:pt modelId="{6B5B49AC-E393-4EFF-A499-73A372F28658}" type="pres">
      <dgm:prSet presAssocID="{538C15F4-A09D-49EB-85AD-96286573E66C}" presName="node" presStyleLbl="node1" presStyleIdx="1" presStyleCnt="4">
        <dgm:presLayoutVars>
          <dgm:bulletEnabled val="1"/>
        </dgm:presLayoutVars>
      </dgm:prSet>
      <dgm:spPr/>
    </dgm:pt>
    <dgm:pt modelId="{8A9A8D33-FE52-42B5-BC45-5417D823C45F}" type="pres">
      <dgm:prSet presAssocID="{618592F5-3D24-400B-821F-01CF4475D700}" presName="sibTrans" presStyleLbl="sibTrans2D1" presStyleIdx="1" presStyleCnt="3"/>
      <dgm:spPr/>
    </dgm:pt>
    <dgm:pt modelId="{C49F590D-6E2A-4672-A185-C21F9AC64467}" type="pres">
      <dgm:prSet presAssocID="{618592F5-3D24-400B-821F-01CF4475D700}" presName="connectorText" presStyleLbl="sibTrans2D1" presStyleIdx="1" presStyleCnt="3"/>
      <dgm:spPr/>
    </dgm:pt>
    <dgm:pt modelId="{C0A8BEEA-7BF4-4203-82B5-459694A961B8}" type="pres">
      <dgm:prSet presAssocID="{765F3244-5FA6-492E-8D0B-50D5C3D1BE48}" presName="node" presStyleLbl="node1" presStyleIdx="2" presStyleCnt="4">
        <dgm:presLayoutVars>
          <dgm:bulletEnabled val="1"/>
        </dgm:presLayoutVars>
      </dgm:prSet>
      <dgm:spPr/>
    </dgm:pt>
    <dgm:pt modelId="{930191EF-D200-4D46-BE24-9D784A320985}" type="pres">
      <dgm:prSet presAssocID="{5D206B21-16AD-496B-84DB-FA6A394310D0}" presName="sibTrans" presStyleLbl="sibTrans2D1" presStyleIdx="2" presStyleCnt="3"/>
      <dgm:spPr/>
    </dgm:pt>
    <dgm:pt modelId="{BA7512B7-5EAE-4342-B49B-A3EFD2367F36}" type="pres">
      <dgm:prSet presAssocID="{5D206B21-16AD-496B-84DB-FA6A394310D0}" presName="connectorText" presStyleLbl="sibTrans2D1" presStyleIdx="2" presStyleCnt="3"/>
      <dgm:spPr/>
    </dgm:pt>
    <dgm:pt modelId="{CF536D87-E4E7-4988-8EB3-440BE9CA4BEB}" type="pres">
      <dgm:prSet presAssocID="{646AEA9C-71AD-49CB-A4F7-A7A2BAF44B10}" presName="node" presStyleLbl="node1" presStyleIdx="3" presStyleCnt="4">
        <dgm:presLayoutVars>
          <dgm:bulletEnabled val="1"/>
        </dgm:presLayoutVars>
      </dgm:prSet>
      <dgm:spPr/>
    </dgm:pt>
  </dgm:ptLst>
  <dgm:cxnLst>
    <dgm:cxn modelId="{5592ED21-8599-4919-B844-2E2DB3BC4192}" srcId="{A201210A-19F4-4369-902B-2EAFFDDE6866}" destId="{538C15F4-A09D-49EB-85AD-96286573E66C}" srcOrd="1" destOrd="0" parTransId="{5EE88163-244B-460B-A000-5B221FE0649D}" sibTransId="{618592F5-3D24-400B-821F-01CF4475D700}"/>
    <dgm:cxn modelId="{C875772D-F51F-4922-ADFD-E7607251D4B3}" type="presOf" srcId="{F98B4C7A-BC45-49B6-AED0-1A8374674C22}" destId="{60F3C521-FFA3-43CD-BDF5-A1CD904F2DE3}" srcOrd="0" destOrd="0" presId="urn:microsoft.com/office/officeart/2005/8/layout/process1"/>
    <dgm:cxn modelId="{BD629E34-207A-46AC-855A-82F9FCDAB9E0}" type="presOf" srcId="{5D206B21-16AD-496B-84DB-FA6A394310D0}" destId="{BA7512B7-5EAE-4342-B49B-A3EFD2367F36}" srcOrd="1" destOrd="0" presId="urn:microsoft.com/office/officeart/2005/8/layout/process1"/>
    <dgm:cxn modelId="{98CB4D4E-E6C1-4219-9F9F-7EA236C613D2}" type="presOf" srcId="{EF57EE2A-4C24-4C16-A8C4-139175BBA980}" destId="{67A732BB-D1D5-4CA6-9BA3-374A3C27F28E}" srcOrd="0" destOrd="0" presId="urn:microsoft.com/office/officeart/2005/8/layout/process1"/>
    <dgm:cxn modelId="{583EEF51-2A3F-409C-8E67-5D7F31FD04EB}" type="presOf" srcId="{F98B4C7A-BC45-49B6-AED0-1A8374674C22}" destId="{3B0845D9-6889-4811-B9FE-82597C029ED1}" srcOrd="1" destOrd="0" presId="urn:microsoft.com/office/officeart/2005/8/layout/process1"/>
    <dgm:cxn modelId="{A1775156-B5F9-4CBF-AC6C-D4819E418841}" srcId="{A201210A-19F4-4369-902B-2EAFFDDE6866}" destId="{646AEA9C-71AD-49CB-A4F7-A7A2BAF44B10}" srcOrd="3" destOrd="0" parTransId="{D67DD11A-B6FD-4A74-AD69-41338B46A704}" sibTransId="{8DBB2379-E462-4A3B-B2C6-A09748B905EC}"/>
    <dgm:cxn modelId="{84636F57-228A-417F-BEBC-2EF720930F24}" type="presOf" srcId="{618592F5-3D24-400B-821F-01CF4475D700}" destId="{C49F590D-6E2A-4672-A185-C21F9AC64467}" srcOrd="1" destOrd="0" presId="urn:microsoft.com/office/officeart/2005/8/layout/process1"/>
    <dgm:cxn modelId="{23FA0167-8FDA-4312-8C4B-27FA66BC7045}" type="presOf" srcId="{646AEA9C-71AD-49CB-A4F7-A7A2BAF44B10}" destId="{CF536D87-E4E7-4988-8EB3-440BE9CA4BEB}" srcOrd="0" destOrd="0" presId="urn:microsoft.com/office/officeart/2005/8/layout/process1"/>
    <dgm:cxn modelId="{637B326B-F0F9-460A-9946-7ADDD5117CEC}" type="presOf" srcId="{765F3244-5FA6-492E-8D0B-50D5C3D1BE48}" destId="{C0A8BEEA-7BF4-4203-82B5-459694A961B8}" srcOrd="0" destOrd="0" presId="urn:microsoft.com/office/officeart/2005/8/layout/process1"/>
    <dgm:cxn modelId="{CD473C85-9F58-49E1-BCBA-752BB2F471F4}" type="presOf" srcId="{A201210A-19F4-4369-902B-2EAFFDDE6866}" destId="{F0DB633D-6CA6-4AB8-8344-8FCF84953985}" srcOrd="0" destOrd="0" presId="urn:microsoft.com/office/officeart/2005/8/layout/process1"/>
    <dgm:cxn modelId="{D135CD8C-145C-4D5B-B86F-33FAEB6323F6}" type="presOf" srcId="{5D206B21-16AD-496B-84DB-FA6A394310D0}" destId="{930191EF-D200-4D46-BE24-9D784A320985}" srcOrd="0" destOrd="0" presId="urn:microsoft.com/office/officeart/2005/8/layout/process1"/>
    <dgm:cxn modelId="{3F463D93-9F97-4D01-9DA8-55E69999AF4E}" type="presOf" srcId="{618592F5-3D24-400B-821F-01CF4475D700}" destId="{8A9A8D33-FE52-42B5-BC45-5417D823C45F}" srcOrd="0" destOrd="0" presId="urn:microsoft.com/office/officeart/2005/8/layout/process1"/>
    <dgm:cxn modelId="{30923AA5-99C8-468B-8E4A-8A6A632C010C}" srcId="{A201210A-19F4-4369-902B-2EAFFDDE6866}" destId="{765F3244-5FA6-492E-8D0B-50D5C3D1BE48}" srcOrd="2" destOrd="0" parTransId="{04A19B2C-52D3-4B86-B7B0-2C98294C37BD}" sibTransId="{5D206B21-16AD-496B-84DB-FA6A394310D0}"/>
    <dgm:cxn modelId="{4B2DB1A7-7212-44C8-A895-911E67679520}" type="presOf" srcId="{538C15F4-A09D-49EB-85AD-96286573E66C}" destId="{6B5B49AC-E393-4EFF-A499-73A372F28658}" srcOrd="0" destOrd="0" presId="urn:microsoft.com/office/officeart/2005/8/layout/process1"/>
    <dgm:cxn modelId="{EABA66C4-CFC4-40BC-8BCE-670566FA3040}" srcId="{A201210A-19F4-4369-902B-2EAFFDDE6866}" destId="{EF57EE2A-4C24-4C16-A8C4-139175BBA980}" srcOrd="0" destOrd="0" parTransId="{F371ED59-8394-4F07-B8F4-E79F9F847A85}" sibTransId="{F98B4C7A-BC45-49B6-AED0-1A8374674C22}"/>
    <dgm:cxn modelId="{4B094722-EDA3-408F-961D-246BB3C66D62}" type="presParOf" srcId="{F0DB633D-6CA6-4AB8-8344-8FCF84953985}" destId="{67A732BB-D1D5-4CA6-9BA3-374A3C27F28E}" srcOrd="0" destOrd="0" presId="urn:microsoft.com/office/officeart/2005/8/layout/process1"/>
    <dgm:cxn modelId="{56A0011D-52F0-4F39-A740-B16FB1784F95}" type="presParOf" srcId="{F0DB633D-6CA6-4AB8-8344-8FCF84953985}" destId="{60F3C521-FFA3-43CD-BDF5-A1CD904F2DE3}" srcOrd="1" destOrd="0" presId="urn:microsoft.com/office/officeart/2005/8/layout/process1"/>
    <dgm:cxn modelId="{CB1CC163-A427-4117-BF81-94925790F526}" type="presParOf" srcId="{60F3C521-FFA3-43CD-BDF5-A1CD904F2DE3}" destId="{3B0845D9-6889-4811-B9FE-82597C029ED1}" srcOrd="0" destOrd="0" presId="urn:microsoft.com/office/officeart/2005/8/layout/process1"/>
    <dgm:cxn modelId="{F96FF453-87B2-4D4C-B172-9522AAF07253}" type="presParOf" srcId="{F0DB633D-6CA6-4AB8-8344-8FCF84953985}" destId="{6B5B49AC-E393-4EFF-A499-73A372F28658}" srcOrd="2" destOrd="0" presId="urn:microsoft.com/office/officeart/2005/8/layout/process1"/>
    <dgm:cxn modelId="{EBB898FE-4641-4E56-B529-99B171772BB7}" type="presParOf" srcId="{F0DB633D-6CA6-4AB8-8344-8FCF84953985}" destId="{8A9A8D33-FE52-42B5-BC45-5417D823C45F}" srcOrd="3" destOrd="0" presId="urn:microsoft.com/office/officeart/2005/8/layout/process1"/>
    <dgm:cxn modelId="{FBBCCB84-FE70-4FAF-845A-5FD9335DCCB2}" type="presParOf" srcId="{8A9A8D33-FE52-42B5-BC45-5417D823C45F}" destId="{C49F590D-6E2A-4672-A185-C21F9AC64467}" srcOrd="0" destOrd="0" presId="urn:microsoft.com/office/officeart/2005/8/layout/process1"/>
    <dgm:cxn modelId="{C484ED73-D5EF-4489-A233-2316DB78D5DD}" type="presParOf" srcId="{F0DB633D-6CA6-4AB8-8344-8FCF84953985}" destId="{C0A8BEEA-7BF4-4203-82B5-459694A961B8}" srcOrd="4" destOrd="0" presId="urn:microsoft.com/office/officeart/2005/8/layout/process1"/>
    <dgm:cxn modelId="{F4DFFBBF-FBD3-4119-A614-8A62771C1726}" type="presParOf" srcId="{F0DB633D-6CA6-4AB8-8344-8FCF84953985}" destId="{930191EF-D200-4D46-BE24-9D784A320985}" srcOrd="5" destOrd="0" presId="urn:microsoft.com/office/officeart/2005/8/layout/process1"/>
    <dgm:cxn modelId="{9E4FD08D-C94D-4994-9B82-5C95B7A320A8}" type="presParOf" srcId="{930191EF-D200-4D46-BE24-9D784A320985}" destId="{BA7512B7-5EAE-4342-B49B-A3EFD2367F36}" srcOrd="0" destOrd="0" presId="urn:microsoft.com/office/officeart/2005/8/layout/process1"/>
    <dgm:cxn modelId="{285ABF77-D419-42BD-8BED-821EF6B9FBA2}" type="presParOf" srcId="{F0DB633D-6CA6-4AB8-8344-8FCF84953985}" destId="{CF536D87-E4E7-4988-8EB3-440BE9CA4BE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A732BB-D1D5-4CA6-9BA3-374A3C27F28E}">
      <dsp:nvSpPr>
        <dsp:cNvPr id="0" name=""/>
        <dsp:cNvSpPr/>
      </dsp:nvSpPr>
      <dsp:spPr>
        <a:xfrm>
          <a:off x="4077" y="2174510"/>
          <a:ext cx="1782744" cy="1069646"/>
        </a:xfrm>
        <a:prstGeom prst="roundRect">
          <a:avLst>
            <a:gd name="adj" fmla="val 1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Centroid folding</a:t>
          </a:r>
        </a:p>
      </dsp:txBody>
      <dsp:txXfrm>
        <a:off x="35406" y="2205839"/>
        <a:ext cx="1720086" cy="1006988"/>
      </dsp:txXfrm>
    </dsp:sp>
    <dsp:sp modelId="{60F3C521-FFA3-43CD-BDF5-A1CD904F2DE3}">
      <dsp:nvSpPr>
        <dsp:cNvPr id="0" name=""/>
        <dsp:cNvSpPr/>
      </dsp:nvSpPr>
      <dsp:spPr>
        <a:xfrm>
          <a:off x="1965096" y="2488273"/>
          <a:ext cx="377941" cy="4421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1965096" y="2576697"/>
        <a:ext cx="264559" cy="265272"/>
      </dsp:txXfrm>
    </dsp:sp>
    <dsp:sp modelId="{6B5B49AC-E393-4EFF-A499-73A372F28658}">
      <dsp:nvSpPr>
        <dsp:cNvPr id="0" name=""/>
        <dsp:cNvSpPr/>
      </dsp:nvSpPr>
      <dsp:spPr>
        <a:xfrm>
          <a:off x="2499919" y="2174510"/>
          <a:ext cx="1782744" cy="1069646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Side chain reintroduced</a:t>
          </a:r>
        </a:p>
      </dsp:txBody>
      <dsp:txXfrm>
        <a:off x="2531248" y="2205839"/>
        <a:ext cx="1720086" cy="1006988"/>
      </dsp:txXfrm>
    </dsp:sp>
    <dsp:sp modelId="{8A9A8D33-FE52-42B5-BC45-5417D823C45F}">
      <dsp:nvSpPr>
        <dsp:cNvPr id="0" name=""/>
        <dsp:cNvSpPr/>
      </dsp:nvSpPr>
      <dsp:spPr>
        <a:xfrm>
          <a:off x="4460938" y="2488273"/>
          <a:ext cx="377941" cy="4421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4460938" y="2576697"/>
        <a:ext cx="264559" cy="265272"/>
      </dsp:txXfrm>
    </dsp:sp>
    <dsp:sp modelId="{C0A8BEEA-7BF4-4203-82B5-459694A961B8}">
      <dsp:nvSpPr>
        <dsp:cNvPr id="0" name=""/>
        <dsp:cNvSpPr/>
      </dsp:nvSpPr>
      <dsp:spPr>
        <a:xfrm>
          <a:off x="4995761" y="2174510"/>
          <a:ext cx="1782744" cy="1069646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Side chains packed</a:t>
          </a:r>
        </a:p>
      </dsp:txBody>
      <dsp:txXfrm>
        <a:off x="5027090" y="2205839"/>
        <a:ext cx="1720086" cy="1006988"/>
      </dsp:txXfrm>
    </dsp:sp>
    <dsp:sp modelId="{930191EF-D200-4D46-BE24-9D784A320985}">
      <dsp:nvSpPr>
        <dsp:cNvPr id="0" name=""/>
        <dsp:cNvSpPr/>
      </dsp:nvSpPr>
      <dsp:spPr>
        <a:xfrm>
          <a:off x="6956780" y="2488273"/>
          <a:ext cx="377941" cy="4421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6956780" y="2576697"/>
        <a:ext cx="264559" cy="265272"/>
      </dsp:txXfrm>
    </dsp:sp>
    <dsp:sp modelId="{CF536D87-E4E7-4988-8EB3-440BE9CA4BEB}">
      <dsp:nvSpPr>
        <dsp:cNvPr id="0" name=""/>
        <dsp:cNvSpPr/>
      </dsp:nvSpPr>
      <dsp:spPr>
        <a:xfrm>
          <a:off x="7491603" y="2174510"/>
          <a:ext cx="1782744" cy="1069646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Structure minimized</a:t>
          </a:r>
        </a:p>
      </dsp:txBody>
      <dsp:txXfrm>
        <a:off x="7522932" y="2205839"/>
        <a:ext cx="1720086" cy="10069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C8A312-35D8-2C48-B7F0-7283EE9E34F6}" type="datetimeFigureOut">
              <a:rPr lang="en-US" smtClean="0"/>
              <a:t>4/20/20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2BA422-8BFD-7346-BE6C-FAD7192EB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72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2BA422-8BFD-7346-BE6C-FAD7192EB8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5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C72A3-09B4-AD44-98F9-85CAE5FA5659}" type="datetime1">
              <a:rPr lang="en-US" smtClean="0"/>
              <a:t>4/20/20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53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108B-88F8-D141-9C8A-5394AF5D13F6}" type="datetime1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17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D1FDD-07CA-2144-841A-F0BF0F8C557C}" type="datetime1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80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D24B0-7EBF-4846-96E0-1072A34F4AFE}" type="datetime1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05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90A8E-DC08-7749-8986-DA9213E66A70}" type="datetime1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926A5-3818-1A45-A081-F11FB0CD8711}" type="datetime1">
              <a:rPr lang="en-US" smtClean="0"/>
              <a:t>4/20/20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51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0C9D9-B444-7C40-9184-61EA6528B3C1}" type="datetime1">
              <a:rPr lang="en-US" smtClean="0"/>
              <a:t>4/20/20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42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B08AC-46DB-5647-B122-92B2CC825608}" type="datetime1">
              <a:rPr lang="en-US" smtClean="0"/>
              <a:t>4/20/20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515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6BF1F-F4B6-094D-99D9-5491EDFD93A7}" type="datetime1">
              <a:rPr lang="en-US" smtClean="0"/>
              <a:t>4/20/20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7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603FA-95EE-BC42-8A02-E69D7FE428DF}" type="datetime1">
              <a:rPr lang="en-US" smtClean="0"/>
              <a:t>4/20/20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21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36C98-A6F7-6A4C-A505-1C1C3782E766}" type="datetime1">
              <a:rPr lang="en-US" smtClean="0"/>
              <a:t>4/20/20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19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AC27F298-80FF-2948-BE46-08C34FA04EDB}" type="datetime1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4BB8C68B-24EF-8145-8517-20F245E72E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49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Light" charset="0"/>
          <a:ea typeface="Helvetica Light" charset="0"/>
          <a:cs typeface="Helvetica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osettacommons.org/docs/latest/rosetta_basics/scoring/centroid-score-terms" TargetMode="External"/><Relationship Id="rId7" Type="http://schemas.openxmlformats.org/officeDocument/2006/relationships/hyperlink" Target="https://www.rosettacommons.org/docs/latest/application_documentation/structure_prediction/RosettaCM" TargetMode="External"/><Relationship Id="rId2" Type="http://schemas.openxmlformats.org/officeDocument/2006/relationships/hyperlink" Target="https://www.rosettacommons.org/demos/latest/tutorials/full_atom_vs_centroid/fullatom_centroi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osettacommons.org/docs/latest/application_documentation/utilities/app-fragment-picker" TargetMode="External"/><Relationship Id="rId5" Type="http://schemas.openxmlformats.org/officeDocument/2006/relationships/hyperlink" Target="https://www.rosettacommons.org/docs/wiki/rosetta_basics/file_types/fragment-file" TargetMode="External"/><Relationship Id="rId4" Type="http://schemas.openxmlformats.org/officeDocument/2006/relationships/hyperlink" Target="https://www.rosettacommons.org/docs/latest/application_documentation/structure_prediction/abinitio-rela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404911"/>
            <a:ext cx="9144000" cy="2387600"/>
          </a:xfrm>
        </p:spPr>
        <p:txBody>
          <a:bodyPr/>
          <a:lstStyle/>
          <a:p>
            <a:r>
              <a:rPr lang="en-US" i="1" dirty="0">
                <a:latin typeface="Helvetica" pitchFamily="2" charset="0"/>
              </a:rPr>
              <a:t>ab initio</a:t>
            </a:r>
            <a:r>
              <a:rPr lang="en-US" dirty="0">
                <a:latin typeface="Helvetica" pitchFamily="2" charset="0"/>
              </a:rPr>
              <a:t> folding</a:t>
            </a:r>
            <a:endParaRPr lang="en-US" dirty="0">
              <a:latin typeface="Helvetica" pitchFamily="2" charset="0"/>
              <a:ea typeface="Helvetica" charset="0"/>
              <a:cs typeface="Helvetica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840480" y="3429000"/>
            <a:ext cx="4712678" cy="2798762"/>
          </a:xfrm>
        </p:spPr>
        <p:txBody>
          <a:bodyPr>
            <a:normAutofit/>
          </a:bodyPr>
          <a:lstStyle/>
          <a:p>
            <a:r>
              <a:rPr lang="en-US" sz="2800" dirty="0"/>
              <a:t>Shourya S. Roy Burman</a:t>
            </a:r>
          </a:p>
        </p:txBody>
      </p:sp>
    </p:spTree>
    <p:extLst>
      <p:ext uri="{BB962C8B-B14F-4D97-AF65-F5344CB8AC3E}">
        <p14:creationId xmlns:p14="http://schemas.microsoft.com/office/powerpoint/2010/main" val="838515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1" t="26861" r="8159" b="21874"/>
          <a:stretch/>
        </p:blipFill>
        <p:spPr>
          <a:xfrm>
            <a:off x="6937673" y="2565787"/>
            <a:ext cx="4572000" cy="2123130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3" t="24653" r="8776" b="27765"/>
          <a:stretch/>
        </p:blipFill>
        <p:spPr>
          <a:xfrm>
            <a:off x="1100357" y="2169082"/>
            <a:ext cx="4572000" cy="251983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Centroid energy landscape is smoother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24266" y="4951867"/>
            <a:ext cx="36963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Full-atom energy landscape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27236" y="4951867"/>
            <a:ext cx="42824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Helvetica" charset="0"/>
                <a:ea typeface="Helvetica" charset="0"/>
                <a:cs typeface="Helvetica" charset="0"/>
              </a:rPr>
              <a:t>Ideal</a:t>
            </a:r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 centroid energy landscape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4149B3-8256-4BEA-9789-B5A6B9878F99}"/>
              </a:ext>
            </a:extLst>
          </p:cNvPr>
          <p:cNvSpPr txBox="1"/>
          <p:nvPr/>
        </p:nvSpPr>
        <p:spPr>
          <a:xfrm>
            <a:off x="2735537" y="5928428"/>
            <a:ext cx="7074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Why is a rugged energy landscape undesirable?</a:t>
            </a:r>
          </a:p>
        </p:txBody>
      </p:sp>
    </p:spTree>
    <p:extLst>
      <p:ext uri="{BB962C8B-B14F-4D97-AF65-F5344CB8AC3E}">
        <p14:creationId xmlns:p14="http://schemas.microsoft.com/office/powerpoint/2010/main" val="1827701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9F83B-4B67-4E9A-8DBF-81BFB7ABC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Centroid scoring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7BD2F-D2A9-4190-AE4D-BFF995EC3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score3 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rosetta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++, used in stage 4 of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ClassicAbinitio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protocol.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env     1.0 </a:t>
            </a:r>
            <a:r>
              <a:rPr lang="en-US" dirty="0"/>
              <a:t># hydrophobic effect on a single residue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pair    1.0 </a:t>
            </a:r>
            <a:r>
              <a:rPr lang="en-US" dirty="0"/>
              <a:t># residue pair interactions (electrostatics and disulfide)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cbeta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1.0 </a:t>
            </a:r>
            <a:r>
              <a:rPr lang="en-US" dirty="0"/>
              <a:t># corrects for excluded volume effect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vdw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1.0 </a:t>
            </a:r>
            <a:r>
              <a:rPr lang="en-US" dirty="0"/>
              <a:t># repulsive part of van der Waals forces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3.0 </a:t>
            </a:r>
            <a:r>
              <a:rPr lang="en-US" dirty="0"/>
              <a:t># radius of gyration; favors compact structures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cenpack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1.0 </a:t>
            </a:r>
            <a:r>
              <a:rPr lang="en-US" dirty="0"/>
              <a:t># packing density; favors compact structures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hs_pair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1.0 </a:t>
            </a:r>
            <a:r>
              <a:rPr lang="en-US" dirty="0"/>
              <a:t># helix-strand packing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ss_pair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1.0 </a:t>
            </a:r>
            <a:r>
              <a:rPr lang="en-US" dirty="0"/>
              <a:t># strand-strand hydrogen bonding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rsigma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1.0 </a:t>
            </a:r>
            <a:r>
              <a:rPr lang="en-US" dirty="0"/>
              <a:t># strand pair scoring based on distance and register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sheet   1.0 </a:t>
            </a:r>
            <a:r>
              <a:rPr lang="en-US" dirty="0"/>
              <a:t># prob(strands arrange into sheets); favors sheets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STRAND_STRAND_WEIGHTS 0 6 </a:t>
            </a:r>
            <a:r>
              <a:rPr lang="en-US" dirty="0"/>
              <a:t># cutoff distance for strands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00A3F-29C0-4EA9-BE4C-A58528C59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51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ABDC5-9F77-4E93-8C8D-36E2B5BCD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Full-atom refinement in </a:t>
            </a:r>
            <a:r>
              <a:rPr lang="en-US" i="1" dirty="0"/>
              <a:t>ab initio </a:t>
            </a:r>
            <a:r>
              <a:rPr lang="en-US" dirty="0"/>
              <a:t>+ relax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2B0B32-E35D-44D3-B73D-253395DC5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F242E1C-2859-4933-A9E4-56FF67E949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0798424"/>
              </p:ext>
            </p:extLst>
          </p:nvPr>
        </p:nvGraphicFramePr>
        <p:xfrm>
          <a:off x="1300479" y="719666"/>
          <a:ext cx="927842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Arrow: Curved Up 8">
            <a:extLst>
              <a:ext uri="{FF2B5EF4-FFF2-40B4-BE49-F238E27FC236}">
                <a16:creationId xmlns:a16="http://schemas.microsoft.com/office/drawing/2014/main" id="{604085E4-4834-4130-B291-AC9E3FDCFEE6}"/>
              </a:ext>
            </a:extLst>
          </p:cNvPr>
          <p:cNvSpPr/>
          <p:nvPr/>
        </p:nvSpPr>
        <p:spPr>
          <a:xfrm flipH="1">
            <a:off x="7315200" y="4107766"/>
            <a:ext cx="2588455" cy="900332"/>
          </a:xfrm>
          <a:prstGeom prst="curvedUp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545844-3203-4B2B-B063-09A92ABDF8C1}"/>
              </a:ext>
            </a:extLst>
          </p:cNvPr>
          <p:cNvSpPr/>
          <p:nvPr/>
        </p:nvSpPr>
        <p:spPr>
          <a:xfrm>
            <a:off x="6166340" y="2546251"/>
            <a:ext cx="4725181" cy="271506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A52812-E003-454D-821D-2561FDAF4B46}"/>
              </a:ext>
            </a:extLst>
          </p:cNvPr>
          <p:cNvSpPr txBox="1"/>
          <p:nvPr/>
        </p:nvSpPr>
        <p:spPr>
          <a:xfrm>
            <a:off x="6882531" y="5263889"/>
            <a:ext cx="36963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Relax algorithm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F81400-B836-4E8C-889B-C680DF478E05}"/>
              </a:ext>
            </a:extLst>
          </p:cNvPr>
          <p:cNvSpPr txBox="1"/>
          <p:nvPr/>
        </p:nvSpPr>
        <p:spPr>
          <a:xfrm>
            <a:off x="1300479" y="5586909"/>
            <a:ext cx="2386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5"/>
                </a:solidFill>
                <a:latin typeface="Helvetica" charset="0"/>
                <a:ea typeface="Helvetica" charset="0"/>
                <a:cs typeface="Helvetica" charset="0"/>
              </a:rPr>
              <a:t>Centroid mode</a:t>
            </a:r>
          </a:p>
          <a:p>
            <a:r>
              <a:rPr lang="en-US" sz="2200" dirty="0">
                <a:solidFill>
                  <a:schemeClr val="accent6"/>
                </a:solidFill>
                <a:latin typeface="Helvetica" charset="0"/>
                <a:ea typeface="Helvetica" charset="0"/>
                <a:cs typeface="Helvetica" charset="0"/>
              </a:rPr>
              <a:t>Full-atom mode</a:t>
            </a:r>
          </a:p>
        </p:txBody>
      </p:sp>
    </p:spTree>
    <p:extLst>
      <p:ext uri="{BB962C8B-B14F-4D97-AF65-F5344CB8AC3E}">
        <p14:creationId xmlns:p14="http://schemas.microsoft.com/office/powerpoint/2010/main" val="3069855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376" y="3171924"/>
            <a:ext cx="5145771" cy="30050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Biasing long-range interactions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GREMLIN predicts residue-residue contacts from statistical analysis of sequence co-evolution.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https://gremlin2.bakerlab.org/mk/img.php?db=SUB&amp;id=1546897291&amp;mode=thum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544" y="3125875"/>
            <a:ext cx="3051088" cy="305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568730-E4C1-4585-A551-816F0C030435}"/>
              </a:ext>
            </a:extLst>
          </p:cNvPr>
          <p:cNvSpPr txBox="1"/>
          <p:nvPr/>
        </p:nvSpPr>
        <p:spPr>
          <a:xfrm>
            <a:off x="4442645" y="6277431"/>
            <a:ext cx="36836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http://gremlin.bakerlab.org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9E3F3529-5C5C-C547-A0E1-67AC28705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BB8C68B-24EF-8145-8517-20F245E72ED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39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A2F54-B217-467F-AD6C-6A9820809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Comparative modeling with </a:t>
            </a:r>
            <a:r>
              <a:rPr lang="en-US" dirty="0" err="1"/>
              <a:t>RosettaCM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E5807-AF29-4E6E-BFC6-B1829B0CB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ab initio </a:t>
            </a:r>
            <a:r>
              <a:rPr lang="en-US" dirty="0"/>
              <a:t>is almost never useful for proteins with 150+ residues. Instead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Align target sequence with sequence of known structures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Thread the target sequence onto the template backbones to create multiple structures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HybridizeMover</a:t>
            </a:r>
            <a:r>
              <a:rPr lang="en-US" dirty="0"/>
              <a:t> to sample structural combinations of multiple templates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Rebuild loops and other missing segments (with fragment insertion)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Refine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Cluster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1EC0EE-FD16-41DE-B6C5-6E20490AE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172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56968-64AC-4229-9DFB-37BB3FAFB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69FA95-FAA5-423E-86BE-0C8FAACEE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Centroid vs. FA: </a:t>
            </a:r>
            <a:r>
              <a:rPr lang="en-US" dirty="0">
                <a:hlinkClick r:id="rId2"/>
              </a:rPr>
              <a:t>https://www.rosettacommons.org/demos/latest/tutorials/full_atom_vs_centroid/fullatom_centroid</a:t>
            </a:r>
            <a:endParaRPr lang="en-US" dirty="0"/>
          </a:p>
          <a:p>
            <a:r>
              <a:rPr lang="en-US" dirty="0"/>
              <a:t>Centroid score terms: </a:t>
            </a:r>
            <a:r>
              <a:rPr lang="en-US" dirty="0">
                <a:hlinkClick r:id="rId3"/>
              </a:rPr>
              <a:t>https://www.rosettacommons.org/docs/latest/rosetta_basics/scoring/centroid-score-terms</a:t>
            </a:r>
            <a:endParaRPr lang="en-US" dirty="0"/>
          </a:p>
          <a:p>
            <a:r>
              <a:rPr lang="en-US" i="1" dirty="0"/>
              <a:t>ab initio </a:t>
            </a:r>
            <a:r>
              <a:rPr lang="en-US" dirty="0"/>
              <a:t>+ relax: </a:t>
            </a:r>
            <a:r>
              <a:rPr lang="en-US" dirty="0">
                <a:hlinkClick r:id="rId4"/>
              </a:rPr>
              <a:t>https://www.rosettacommons.org/docs/latest/application_documentation/structure_prediction/abinitio-relax</a:t>
            </a:r>
            <a:endParaRPr lang="en-US" dirty="0"/>
          </a:p>
          <a:p>
            <a:r>
              <a:rPr lang="en-US" dirty="0"/>
              <a:t>Fragment file: </a:t>
            </a:r>
            <a:r>
              <a:rPr lang="en-US" dirty="0">
                <a:hlinkClick r:id="rId5"/>
              </a:rPr>
              <a:t>https://www.rosettacommons.org/docs/latest/rosetta_basics/file_types/fragment-file</a:t>
            </a:r>
            <a:r>
              <a:rPr lang="en-US" dirty="0"/>
              <a:t> </a:t>
            </a:r>
          </a:p>
          <a:p>
            <a:r>
              <a:rPr lang="en-US" dirty="0"/>
              <a:t>Fragment picking: </a:t>
            </a:r>
            <a:r>
              <a:rPr lang="en-US" dirty="0">
                <a:hlinkClick r:id="rId6"/>
              </a:rPr>
              <a:t>https://www.rosettacommons.org/docs/latest/application_documentation/utilities/app-fragment-picker</a:t>
            </a:r>
            <a:endParaRPr lang="en-US" dirty="0"/>
          </a:p>
          <a:p>
            <a:r>
              <a:rPr lang="en-US" dirty="0" err="1"/>
              <a:t>RosettaCM</a:t>
            </a:r>
            <a:r>
              <a:rPr lang="en-US" dirty="0"/>
              <a:t>: </a:t>
            </a:r>
            <a:r>
              <a:rPr lang="en-US" dirty="0">
                <a:hlinkClick r:id="rId7"/>
              </a:rPr>
              <a:t>https://www.rosettacommons.org/docs/latest/application_documentation/structure_prediction/RosettaCM</a:t>
            </a: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DCAE96-FFC3-4B3B-BABF-2DE92402A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4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6B168-CA26-46A0-9CA5-C79469AA6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Folding from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9C07E-38BE-45BE-919D-E8D09F500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2759"/>
            <a:ext cx="7180385" cy="381359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we start 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pose_from_sequence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("&lt;sequence&gt;")</a:t>
            </a:r>
            <a:r>
              <a:rPr lang="en-US" dirty="0">
                <a:latin typeface="Helvetica" pitchFamily="2" charset="0"/>
                <a:cs typeface="Courier New" panose="02070309020205020404" pitchFamily="49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Helvetica" pitchFamily="2" charset="0"/>
                <a:cs typeface="Courier New" panose="02070309020205020404" pitchFamily="49" charset="0"/>
              </a:rPr>
              <a:t>can we use </a:t>
            </a:r>
            <a:r>
              <a:rPr lang="el-GR" dirty="0">
                <a:latin typeface="Helvetica" pitchFamily="2" charset="0"/>
                <a:cs typeface="Courier New" panose="02070309020205020404" pitchFamily="49" charset="0"/>
              </a:rPr>
              <a:t>φ</a:t>
            </a:r>
            <a:r>
              <a:rPr lang="en-US" dirty="0">
                <a:latin typeface="Helvetica" pitchFamily="2" charset="0"/>
                <a:cs typeface="Courier New" panose="02070309020205020404" pitchFamily="49" charset="0"/>
              </a:rPr>
              <a:t>,</a:t>
            </a:r>
            <a:r>
              <a:rPr lang="el-GR" dirty="0">
                <a:latin typeface="Helvetica" pitchFamily="2" charset="0"/>
                <a:cs typeface="Courier New" panose="02070309020205020404" pitchFamily="49" charset="0"/>
              </a:rPr>
              <a:t>ψ</a:t>
            </a:r>
            <a:r>
              <a:rPr lang="en-US" dirty="0">
                <a:latin typeface="Helvetica" pitchFamily="2" charset="0"/>
                <a:cs typeface="Courier New" panose="02070309020205020404" pitchFamily="49" charset="0"/>
              </a:rPr>
              <a:t>, and </a:t>
            </a:r>
            <a:r>
              <a:rPr lang="el-GR" dirty="0">
                <a:latin typeface="Helvetica" pitchFamily="2" charset="0"/>
                <a:cs typeface="Courier New" panose="02070309020205020404" pitchFamily="49" charset="0"/>
              </a:rPr>
              <a:t>χ</a:t>
            </a:r>
            <a:r>
              <a:rPr lang="en-US" baseline="-25000" dirty="0" err="1">
                <a:latin typeface="Helvetica" pitchFamily="2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Helvetica" pitchFamily="2" charset="0"/>
                <a:cs typeface="Courier New" panose="02070309020205020404" pitchFamily="49" charset="0"/>
              </a:rPr>
              <a:t> moves to a</a:t>
            </a:r>
            <a:r>
              <a:rPr lang="el-GR" dirty="0">
                <a:latin typeface="Helvetica" pitchFamily="2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Helvetica" pitchFamily="2" charset="0"/>
                <a:cs typeface="Courier New" panose="02070309020205020404" pitchFamily="49" charset="0"/>
              </a:rPr>
              <a:t>ultimately arrive at the folded protein structure?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79FD6D-FE72-4C12-8F54-991419AF7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2</a:t>
            </a:fld>
            <a:endParaRPr lang="en-US"/>
          </a:p>
        </p:txBody>
      </p:sp>
      <p:pic>
        <p:nvPicPr>
          <p:cNvPr id="5122" name="Picture 2" descr="http://www.nasonline.org/member-directory/images/53304.jpg">
            <a:extLst>
              <a:ext uri="{FF2B5EF4-FFF2-40B4-BE49-F238E27FC236}">
                <a16:creationId xmlns:a16="http://schemas.microsoft.com/office/drawing/2014/main" id="{EC8CEA1F-6893-4CD5-B6FC-8F1B95624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124" y="1944987"/>
            <a:ext cx="2381983" cy="296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upload.wikimedia.org/wikipedia/en/thumb/8/8b/Stop_hand.svg/240px-Stop_hand.svg.png">
            <a:extLst>
              <a:ext uri="{FF2B5EF4-FFF2-40B4-BE49-F238E27FC236}">
                <a16:creationId xmlns:a16="http://schemas.microsoft.com/office/drawing/2014/main" id="{96CB0682-5651-4972-BB6F-3371C66A2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3319" y="4936367"/>
            <a:ext cx="1602545" cy="1602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E25140-26D1-4C34-8BB6-ADC32017FFFE}"/>
              </a:ext>
            </a:extLst>
          </p:cNvPr>
          <p:cNvSpPr txBox="1"/>
          <p:nvPr/>
        </p:nvSpPr>
        <p:spPr>
          <a:xfrm>
            <a:off x="838200" y="6308209"/>
            <a:ext cx="5492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Image: National Academy of Sciences, Wikimedia</a:t>
            </a:r>
          </a:p>
        </p:txBody>
      </p:sp>
    </p:spTree>
    <p:extLst>
      <p:ext uri="{BB962C8B-B14F-4D97-AF65-F5344CB8AC3E}">
        <p14:creationId xmlns:p14="http://schemas.microsoft.com/office/powerpoint/2010/main" val="2257575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9B5E8-B3C7-4CD9-A120-D69AE9885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 in Rosetta’s </a:t>
            </a:r>
            <a:r>
              <a:rPr lang="en-US" i="1" dirty="0"/>
              <a:t>ab initio </a:t>
            </a:r>
            <a:r>
              <a:rPr lang="en-US" dirty="0"/>
              <a:t>folding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2DB20-4266-4E8F-A06C-C5B5F3568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61845"/>
            <a:ext cx="10515600" cy="371511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rely on two key observations: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Local sequence biases the protein backbone towards a small number of conformations, and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Non-local interactions preferentially stabilize native-like global structure.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7C0FD-A1F0-476D-875A-0F676F4C9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783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BDF0B-0A99-495E-B19D-0EE849E88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 insertion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11E6CB-C0D7-4F8D-87E9-C173FAB5D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54D612-635A-48A7-B162-4177511C5F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3381" y="0"/>
            <a:ext cx="39576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2CCD14-963A-43D3-9521-87D22F83756F}"/>
              </a:ext>
            </a:extLst>
          </p:cNvPr>
          <p:cNvSpPr txBox="1"/>
          <p:nvPr/>
        </p:nvSpPr>
        <p:spPr>
          <a:xfrm>
            <a:off x="514643" y="6012603"/>
            <a:ext cx="2365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Image: </a:t>
            </a:r>
            <a:r>
              <a:rPr lang="en-US" dirty="0" err="1">
                <a:latin typeface="Helvetica" pitchFamily="2" charset="0"/>
              </a:rPr>
              <a:t>Meiler</a:t>
            </a:r>
            <a:r>
              <a:rPr lang="en-US" dirty="0">
                <a:latin typeface="Helvetica" pitchFamily="2" charset="0"/>
              </a:rPr>
              <a:t> Lab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CF23EE-169E-4848-B11E-46E184AA90CE}"/>
              </a:ext>
            </a:extLst>
          </p:cNvPr>
          <p:cNvSpPr txBox="1">
            <a:spLocks/>
          </p:cNvSpPr>
          <p:nvPr/>
        </p:nvSpPr>
        <p:spPr>
          <a:xfrm>
            <a:off x="822996" y="1944850"/>
            <a:ext cx="7180385" cy="38135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i="1" dirty="0"/>
              <a:t>Local sequence bias</a:t>
            </a:r>
            <a:r>
              <a:rPr lang="en-US" dirty="0"/>
              <a:t>: 9-mer and 3-mer backbone fragments observed in nature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r>
              <a:rPr lang="en-US" dirty="0"/>
              <a:t>Fragments are copied from sequence stretches with similar residue composition and then idealized (bond angles &amp; lengths)</a:t>
            </a:r>
          </a:p>
          <a:p>
            <a:pPr marL="0" indent="0">
              <a:buFont typeface="Arial"/>
              <a:buNone/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627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7E61E9-DDC0-4BF5-B1E3-95BA0323A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466" y="1311814"/>
            <a:ext cx="11859064" cy="41250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position:            1 neighbors:          200</a:t>
            </a:r>
          </a:p>
          <a:p>
            <a:pPr marL="0" indent="0"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2od4 A    60 I E -120.870  117.147 -177.549   -0.434    4.995    10.540 3     0.000 P  1 F  1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2od4 A    61 I E -115.529  134.830 -179.960   -0.434    4.995    10.540 3     0.000 P  1 F  1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2od4 A    62 H E -104.828  134.313 -179.099   -0.434    4.995    10.540 3     0.000 P  1 F  1</a:t>
            </a:r>
          </a:p>
          <a:p>
            <a:pPr marL="0" indent="0"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1t6t 1   106 I L  -97.084   96.468 -172.890   -0.717    4.571    12.132 4     0.000 P  1 F  2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1t6t 1   107 I L  -76.459  -44.000 -174.209   -0.717    4.571    12.132 4     0.000 P  1 F  2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1t6t 1   108 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CF817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-114.937  134.882  178.374   </a:t>
            </a:r>
            <a:r>
              <a:rPr lang="en-US" sz="16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-0.717    4.571    12.132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4     0.000 </a:t>
            </a:r>
            <a:r>
              <a:rPr lang="en-US" sz="1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F  2</a:t>
            </a:r>
          </a:p>
          <a:p>
            <a:pPr marL="0" indent="0"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0D5364-38D1-472B-ADDE-2519B6BA1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00F09BE-7A77-4684-9510-55BD508B6D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5397" y="237185"/>
            <a:ext cx="4955203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&gt;1QGM:A|PDBID|CHAIN|SEQUENCE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CDAATICPDGTTCSLSPYGVWYCSPFS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50ED81-4637-4A58-A7F0-8C700FD5C0F9}"/>
              </a:ext>
            </a:extLst>
          </p:cNvPr>
          <p:cNvSpPr txBox="1"/>
          <p:nvPr/>
        </p:nvSpPr>
        <p:spPr>
          <a:xfrm>
            <a:off x="337625" y="5113657"/>
            <a:ext cx="182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Helvetica" pitchFamily="2" charset="0"/>
              </a:rPr>
              <a:t>Template information</a:t>
            </a:r>
          </a:p>
          <a:p>
            <a:r>
              <a:rPr lang="en-US" dirty="0">
                <a:solidFill>
                  <a:schemeClr val="tx2"/>
                </a:solidFill>
                <a:latin typeface="Helvetica" pitchFamily="2" charset="0"/>
              </a:rPr>
              <a:t>(PDB chain</a:t>
            </a:r>
          </a:p>
          <a:p>
            <a:r>
              <a:rPr lang="en-US" dirty="0" err="1">
                <a:solidFill>
                  <a:schemeClr val="tx2"/>
                </a:solidFill>
                <a:latin typeface="Helvetica" pitchFamily="2" charset="0"/>
              </a:rPr>
              <a:t>resi</a:t>
            </a:r>
            <a:r>
              <a:rPr lang="en-US" dirty="0">
                <a:solidFill>
                  <a:schemeClr val="tx2"/>
                </a:solidFill>
                <a:latin typeface="Helvetica" pitchFamily="2" charset="0"/>
              </a:rPr>
              <a:t># identity)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BF5018-1004-4CEC-8AB8-9F2B9FD5E19B}"/>
              </a:ext>
            </a:extLst>
          </p:cNvPr>
          <p:cNvSpPr txBox="1"/>
          <p:nvPr/>
        </p:nvSpPr>
        <p:spPr>
          <a:xfrm>
            <a:off x="1613096" y="4368772"/>
            <a:ext cx="14208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F817F"/>
                </a:solidFill>
                <a:latin typeface="Helvetica" pitchFamily="2" charset="0"/>
              </a:rPr>
              <a:t>Secondary structure (H/L/E)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DF7FE9-9F6E-474C-BC1F-34B444B1C61C}"/>
              </a:ext>
            </a:extLst>
          </p:cNvPr>
          <p:cNvSpPr txBox="1"/>
          <p:nvPr/>
        </p:nvSpPr>
        <p:spPr>
          <a:xfrm>
            <a:off x="3069103" y="4366275"/>
            <a:ext cx="2557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  <a:latin typeface="Helvetica" pitchFamily="2" charset="0"/>
              </a:rPr>
              <a:t>Backbone dihedrals</a:t>
            </a:r>
          </a:p>
          <a:p>
            <a:pPr algn="ctr"/>
            <a:r>
              <a:rPr lang="en-US" dirty="0">
                <a:solidFill>
                  <a:schemeClr val="accent6"/>
                </a:solidFill>
                <a:latin typeface="Helvetica" pitchFamily="2" charset="0"/>
              </a:rPr>
              <a:t>(</a:t>
            </a:r>
            <a:r>
              <a:rPr lang="el-GR" dirty="0">
                <a:solidFill>
                  <a:schemeClr val="accent6"/>
                </a:solidFill>
                <a:latin typeface="Helvetica" pitchFamily="2" charset="0"/>
              </a:rPr>
              <a:t>φ</a:t>
            </a:r>
            <a:r>
              <a:rPr lang="en-US" dirty="0">
                <a:solidFill>
                  <a:schemeClr val="accent6"/>
                </a:solidFill>
                <a:latin typeface="Helvetica" pitchFamily="2" charset="0"/>
              </a:rPr>
              <a:t> </a:t>
            </a:r>
            <a:r>
              <a:rPr lang="el-GR" dirty="0">
                <a:solidFill>
                  <a:schemeClr val="accent6"/>
                </a:solidFill>
                <a:latin typeface="Helvetica" pitchFamily="2" charset="0"/>
              </a:rPr>
              <a:t>ψ</a:t>
            </a:r>
            <a:r>
              <a:rPr lang="en-US" dirty="0">
                <a:solidFill>
                  <a:schemeClr val="accent6"/>
                </a:solidFill>
                <a:latin typeface="Helvetica" pitchFamily="2" charset="0"/>
              </a:rPr>
              <a:t> </a:t>
            </a:r>
            <a:r>
              <a:rPr lang="el-GR" dirty="0">
                <a:solidFill>
                  <a:schemeClr val="accent6"/>
                </a:solidFill>
                <a:latin typeface="Helvetica" pitchFamily="2" charset="0"/>
              </a:rPr>
              <a:t>ω</a:t>
            </a:r>
            <a:r>
              <a:rPr lang="en-US" dirty="0">
                <a:solidFill>
                  <a:schemeClr val="accent6"/>
                </a:solidFill>
                <a:latin typeface="Helvetica" pitchFamily="2" charset="0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BE2F46-7C42-4A43-883D-8682F7286256}"/>
              </a:ext>
            </a:extLst>
          </p:cNvPr>
          <p:cNvSpPr txBox="1"/>
          <p:nvPr/>
        </p:nvSpPr>
        <p:spPr>
          <a:xfrm>
            <a:off x="6096000" y="4385785"/>
            <a:ext cx="2885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  <a:latin typeface="Helvetica" pitchFamily="2" charset="0"/>
              </a:rPr>
              <a:t>C</a:t>
            </a:r>
            <a:r>
              <a:rPr lang="el-GR" baseline="-25000" dirty="0">
                <a:solidFill>
                  <a:schemeClr val="accent5"/>
                </a:solidFill>
                <a:latin typeface="Helvetica" pitchFamily="2" charset="0"/>
              </a:rPr>
              <a:t>α</a:t>
            </a:r>
            <a:r>
              <a:rPr lang="en-US" dirty="0">
                <a:solidFill>
                  <a:schemeClr val="accent5"/>
                </a:solidFill>
                <a:latin typeface="Helvetica" pitchFamily="2" charset="0"/>
              </a:rPr>
              <a:t> coordinates in template</a:t>
            </a:r>
          </a:p>
          <a:p>
            <a:pPr algn="ctr"/>
            <a:r>
              <a:rPr lang="en-US" dirty="0">
                <a:solidFill>
                  <a:schemeClr val="accent5"/>
                </a:solidFill>
                <a:latin typeface="Helvetica" pitchFamily="2" charset="0"/>
              </a:rPr>
              <a:t>(x y z)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86D5B7-A32E-4056-A6A4-5F9A6DB26043}"/>
              </a:ext>
            </a:extLst>
          </p:cNvPr>
          <p:cNvSpPr txBox="1"/>
          <p:nvPr/>
        </p:nvSpPr>
        <p:spPr>
          <a:xfrm>
            <a:off x="8539547" y="4490913"/>
            <a:ext cx="2885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pitchFamily="2" charset="0"/>
              </a:rPr>
              <a:t>Unused</a:t>
            </a:r>
            <a:br>
              <a:rPr lang="en-US" dirty="0">
                <a:solidFill>
                  <a:schemeClr val="bg2">
                    <a:lumMod val="50000"/>
                  </a:schemeClr>
                </a:solidFill>
                <a:latin typeface="Helvetica" pitchFamily="2" charset="0"/>
              </a:rPr>
            </a:b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pitchFamily="2" charset="0"/>
              </a:rPr>
              <a:t>information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D765C6-D678-4689-A6E9-2D1F86EAB8A9}"/>
              </a:ext>
            </a:extLst>
          </p:cNvPr>
          <p:cNvSpPr txBox="1"/>
          <p:nvPr/>
        </p:nvSpPr>
        <p:spPr>
          <a:xfrm>
            <a:off x="10248772" y="5032116"/>
            <a:ext cx="1943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Helvetica" pitchFamily="2" charset="0"/>
              </a:rPr>
              <a:t>position 1 fragment 2</a:t>
            </a:r>
          </a:p>
          <a:p>
            <a:pPr algn="ctr"/>
            <a:r>
              <a:rPr lang="en-US" dirty="0">
                <a:solidFill>
                  <a:srgbClr val="C00000"/>
                </a:solidFill>
                <a:latin typeface="Helvetica" pitchFamily="2" charset="0"/>
              </a:rPr>
              <a:t>(unused)</a:t>
            </a:r>
          </a:p>
        </p:txBody>
      </p:sp>
    </p:spTree>
    <p:extLst>
      <p:ext uri="{BB962C8B-B14F-4D97-AF65-F5344CB8AC3E}">
        <p14:creationId xmlns:p14="http://schemas.microsoft.com/office/powerpoint/2010/main" val="3180937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B9214F-A55E-43C7-993C-D8C48BB93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43" y="476065"/>
            <a:ext cx="2365718" cy="1325563"/>
          </a:xfrm>
        </p:spPr>
        <p:txBody>
          <a:bodyPr/>
          <a:lstStyle/>
          <a:p>
            <a:r>
              <a:rPr lang="en-US" dirty="0"/>
              <a:t>Folding ubiquitin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DEA5ED-FF3C-46CE-86ED-7FD35357B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5C9377-E57A-4104-935A-8D70FB805E3A}"/>
              </a:ext>
            </a:extLst>
          </p:cNvPr>
          <p:cNvSpPr txBox="1"/>
          <p:nvPr/>
        </p:nvSpPr>
        <p:spPr>
          <a:xfrm>
            <a:off x="514643" y="6012603"/>
            <a:ext cx="2365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Video: </a:t>
            </a:r>
            <a:r>
              <a:rPr lang="en-US" dirty="0" err="1">
                <a:latin typeface="Helvetica" pitchFamily="2" charset="0"/>
              </a:rPr>
              <a:t>Meiler</a:t>
            </a:r>
            <a:r>
              <a:rPr lang="en-US" dirty="0">
                <a:latin typeface="Helvetica" pitchFamily="2" charset="0"/>
              </a:rPr>
              <a:t> Lab</a:t>
            </a:r>
          </a:p>
        </p:txBody>
      </p:sp>
      <p:pic>
        <p:nvPicPr>
          <p:cNvPr id="2" name="1ubi_copyright.mp4">
            <a:hlinkClick r:id="" action="ppaction://media"/>
            <a:extLst>
              <a:ext uri="{FF2B5EF4-FFF2-40B4-BE49-F238E27FC236}">
                <a16:creationId xmlns:a16="http://schemas.microsoft.com/office/drawing/2014/main" id="{2A88A2FE-A9B7-A44F-AE75-5142ACCB70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9911" y="110412"/>
            <a:ext cx="8679791" cy="650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79E54-3054-45B2-A153-D26A2633D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 library generation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4EEFD9-BCE8-4DD8-B8E2-3DE5B6C72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6BE433-D779-4302-80DF-E33063395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6" t="18688" r="50270" b="15060"/>
          <a:stretch/>
        </p:blipFill>
        <p:spPr>
          <a:xfrm>
            <a:off x="708661" y="1815050"/>
            <a:ext cx="5745480" cy="4541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8879A2-3688-4BA7-B239-A99B0008B8BB}"/>
              </a:ext>
            </a:extLst>
          </p:cNvPr>
          <p:cNvSpPr txBox="1"/>
          <p:nvPr/>
        </p:nvSpPr>
        <p:spPr>
          <a:xfrm>
            <a:off x="1844987" y="6356350"/>
            <a:ext cx="34728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http://robetta.bakerlab.org/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D2187BD-80F4-4992-9978-F50FE248480E}"/>
              </a:ext>
            </a:extLst>
          </p:cNvPr>
          <p:cNvSpPr/>
          <p:nvPr/>
        </p:nvSpPr>
        <p:spPr>
          <a:xfrm>
            <a:off x="3939250" y="4895556"/>
            <a:ext cx="1889760" cy="590843"/>
          </a:xfrm>
          <a:prstGeom prst="ellipse">
            <a:avLst/>
          </a:prstGeom>
          <a:noFill/>
          <a:ln w="28575">
            <a:solidFill>
              <a:srgbClr val="C00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CF945A-D802-4A81-AED2-B354C87230C6}"/>
              </a:ext>
            </a:extLst>
          </p:cNvPr>
          <p:cNvSpPr txBox="1">
            <a:spLocks/>
          </p:cNvSpPr>
          <p:nvPr/>
        </p:nvSpPr>
        <p:spPr>
          <a:xfrm>
            <a:off x="6822831" y="2715065"/>
            <a:ext cx="5369170" cy="32152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 err="1"/>
              <a:t>Robetta</a:t>
            </a:r>
            <a:r>
              <a:rPr lang="en-US" sz="2400" dirty="0"/>
              <a:t> fragment libraries serve most purposes.</a:t>
            </a:r>
          </a:p>
          <a:p>
            <a:pPr marL="0" indent="0">
              <a:buFont typeface="Arial"/>
              <a:buNone/>
            </a:pPr>
            <a:endParaRPr lang="en-US" sz="2400" dirty="0"/>
          </a:p>
          <a:p>
            <a:pPr marL="0" indent="0">
              <a:buFont typeface="Arial"/>
              <a:buNone/>
            </a:pPr>
            <a:r>
              <a:rPr lang="en-US" sz="2400" dirty="0">
                <a:latin typeface="Helvetica" pitchFamily="2" charset="0"/>
                <a:cs typeface="Courier New" panose="02070309020205020404" pitchFamily="49" charset="0"/>
              </a:rPr>
              <a:t>To generate custom fragment libraries, use the fragment picker: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$ROSETTA/main/source/src/apps/public/fragment_picker.cc</a:t>
            </a:r>
          </a:p>
        </p:txBody>
      </p:sp>
    </p:spTree>
    <p:extLst>
      <p:ext uri="{BB962C8B-B14F-4D97-AF65-F5344CB8AC3E}">
        <p14:creationId xmlns:p14="http://schemas.microsoft.com/office/powerpoint/2010/main" val="2713239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43DEB-16B8-4E46-970D-DD17B52B0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fragments in </a:t>
            </a:r>
            <a:r>
              <a:rPr lang="en-US" dirty="0" err="1"/>
              <a:t>PyRosetta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22447-68AE-4597-93BB-B5EB0A28B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are provided with 3-mer and 9-mer fragments for the target protein. To read them in use: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fragset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ConstantLengthFragSet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(3)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fragset.read_fragment_file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("1gqm.3mers")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To use the fragments: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mover_3mer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ClassicFragmentMover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fragset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movemap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mover_3mer.apply(pose)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BA5E6A-EB68-4461-A990-D44336472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41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05C206-43A9-45A4-A4DD-B1979F846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Switching between representations (a.k.a. residue type sets)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C834DB-EE8C-4F76-9A13-A8754557F8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30923" y="2275380"/>
            <a:ext cx="5181600" cy="3479964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BA1DC4F-4E77-40E1-B207-539E21FC05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05246" y="2275380"/>
            <a:ext cx="5181600" cy="3479964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12A705-A102-4430-AEFD-983043D6A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C68B-24EF-8145-8517-20F245E72ED9}" type="slidenum">
              <a:rPr lang="en-US" smtClean="0"/>
              <a:t>9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4CAC10-2595-4E65-AADC-66A415AE4FE8}"/>
              </a:ext>
            </a:extLst>
          </p:cNvPr>
          <p:cNvSpPr txBox="1"/>
          <p:nvPr/>
        </p:nvSpPr>
        <p:spPr>
          <a:xfrm>
            <a:off x="1885926" y="1844493"/>
            <a:ext cx="34728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Full-atom representation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929B26-F5BE-4128-8D09-65304CA69C9C}"/>
              </a:ext>
            </a:extLst>
          </p:cNvPr>
          <p:cNvSpPr txBox="1"/>
          <p:nvPr/>
        </p:nvSpPr>
        <p:spPr>
          <a:xfrm>
            <a:off x="7385087" y="1821069"/>
            <a:ext cx="34728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Helvetica" charset="0"/>
                <a:ea typeface="Helvetica" charset="0"/>
                <a:cs typeface="Helvetica" charset="0"/>
              </a:rPr>
              <a:t>Centroid representation</a:t>
            </a:r>
          </a:p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(spheres not to scale)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E9FF36-0E9B-44DE-8BEE-59ACD25D9756}"/>
              </a:ext>
            </a:extLst>
          </p:cNvPr>
          <p:cNvSpPr txBox="1"/>
          <p:nvPr/>
        </p:nvSpPr>
        <p:spPr>
          <a:xfrm>
            <a:off x="5358753" y="6124592"/>
            <a:ext cx="700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SwitchResidueTypeSetMover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("centroid")</a:t>
            </a:r>
            <a:endParaRPr lang="en-US" dirty="0">
              <a:latin typeface="Courier New" panose="02070309020205020404" pitchFamily="49" charset="0"/>
              <a:ea typeface="Helvetica" charset="0"/>
              <a:cs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7F5939-9D9C-471B-9F65-94678F0EC0A9}"/>
              </a:ext>
            </a:extLst>
          </p:cNvPr>
          <p:cNvSpPr txBox="1"/>
          <p:nvPr/>
        </p:nvSpPr>
        <p:spPr>
          <a:xfrm>
            <a:off x="0" y="5712460"/>
            <a:ext cx="700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SwitchResidueTypeSetMover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fa_standard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  <a:endParaRPr lang="en-US" dirty="0">
              <a:latin typeface="Courier New" panose="02070309020205020404" pitchFamily="49" charset="0"/>
              <a:ea typeface="Helvetica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09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3272</TotalTime>
  <Words>875</Words>
  <Application>Microsoft Macintosh PowerPoint</Application>
  <PresentationFormat>Widescreen</PresentationFormat>
  <Paragraphs>118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Courier New</vt:lpstr>
      <vt:lpstr>Helvetica</vt:lpstr>
      <vt:lpstr>Helvetica Light</vt:lpstr>
      <vt:lpstr>Office Theme</vt:lpstr>
      <vt:lpstr>ab initio folding</vt:lpstr>
      <vt:lpstr>Folding from sequence</vt:lpstr>
      <vt:lpstr>Assumptions in Rosetta’s ab initio folding</vt:lpstr>
      <vt:lpstr>Fragment insertion</vt:lpstr>
      <vt:lpstr>PowerPoint Presentation</vt:lpstr>
      <vt:lpstr>Folding ubiquitin</vt:lpstr>
      <vt:lpstr>Fragment library generation</vt:lpstr>
      <vt:lpstr>Using fragments in PyRosetta</vt:lpstr>
      <vt:lpstr>Switching between representations (a.k.a. residue type sets)</vt:lpstr>
      <vt:lpstr>Centroid energy landscape is smoother</vt:lpstr>
      <vt:lpstr>Centroid scoring function</vt:lpstr>
      <vt:lpstr>Full-atom refinement in ab initio + relax</vt:lpstr>
      <vt:lpstr>Biasing long-range interactions</vt:lpstr>
      <vt:lpstr>Comparative modeling with RosettaCM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Shourya Sonkar Roy Burman</dc:creator>
  <cp:lastModifiedBy>Leaver-Fay, Andrew</cp:lastModifiedBy>
  <cp:revision>192</cp:revision>
  <dcterms:created xsi:type="dcterms:W3CDTF">2018-09-20T17:36:14Z</dcterms:created>
  <dcterms:modified xsi:type="dcterms:W3CDTF">2020-04-20T20:44:21Z</dcterms:modified>
</cp:coreProperties>
</file>

<file path=docProps/thumbnail.jpeg>
</file>